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7" roundtripDataSignature="AMtx7miK1Y53Im8xPZLcWl2K4sXjDT9lh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059D73F-6FAF-44EB-9E8E-048F6A1F4214}">
  <a:tblStyle styleId="{B059D73F-6FAF-44EB-9E8E-048F6A1F4214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46"/>
    <p:restoredTop sz="94720"/>
  </p:normalViewPr>
  <p:slideViewPr>
    <p:cSldViewPr snapToGrid="0" snapToObjects="1">
      <p:cViewPr varScale="1">
        <p:scale>
          <a:sx n="207" d="100"/>
          <a:sy n="207" d="100"/>
        </p:scale>
        <p:origin x="11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customschemas.google.com/relationships/presentationmetadata" Target="meta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10" Type="http://schemas.openxmlformats.org/officeDocument/2006/relationships/theme" Target="theme/theme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5" name="Google Shape;1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Upper White">
  <p:cSld name="Content Upper White">
    <p:bg>
      <p:bgPr>
        <a:solidFill>
          <a:schemeClr val="lt1"/>
        </a:solid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"/>
          <p:cNvSpPr txBox="1">
            <a:spLocks noGrp="1"/>
          </p:cNvSpPr>
          <p:nvPr>
            <p:ph type="body" idx="1"/>
          </p:nvPr>
        </p:nvSpPr>
        <p:spPr>
          <a:xfrm>
            <a:off x="838200" y="1295401"/>
            <a:ext cx="10515600" cy="470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"/>
          <p:cNvSpPr txBox="1">
            <a:spLocks noGrp="1"/>
          </p:cNvSpPr>
          <p:nvPr>
            <p:ph type="body" idx="2"/>
          </p:nvPr>
        </p:nvSpPr>
        <p:spPr>
          <a:xfrm>
            <a:off x="182360" y="149305"/>
            <a:ext cx="11685549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788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4;p3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3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Bar - Image">
  <p:cSld name="Left Bar - Imag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body" idx="1"/>
          </p:nvPr>
        </p:nvSpPr>
        <p:spPr>
          <a:xfrm>
            <a:off x="4063999" y="478344"/>
            <a:ext cx="7635476" cy="57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2"/>
          <p:cNvSpPr/>
          <p:nvPr/>
        </p:nvSpPr>
        <p:spPr>
          <a:xfrm>
            <a:off x="0" y="1"/>
            <a:ext cx="3759200" cy="6858000"/>
          </a:xfrm>
          <a:prstGeom prst="rect">
            <a:avLst/>
          </a:prstGeom>
          <a:gradFill>
            <a:gsLst>
              <a:gs pos="0">
                <a:srgbClr val="1AB4FF"/>
              </a:gs>
              <a:gs pos="16000">
                <a:srgbClr val="33A7E8"/>
              </a:gs>
              <a:gs pos="79000">
                <a:srgbClr val="2A4788"/>
              </a:gs>
              <a:gs pos="100000">
                <a:srgbClr val="2A4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12"/>
          <p:cNvSpPr txBox="1"/>
          <p:nvPr/>
        </p:nvSpPr>
        <p:spPr>
          <a:xfrm>
            <a:off x="3844078" y="6535296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788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2A4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" name="Google Shape;64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7910" y="6518503"/>
            <a:ext cx="856911" cy="279808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2"/>
          <p:cNvSpPr>
            <a:spLocks noGrp="1"/>
          </p:cNvSpPr>
          <p:nvPr>
            <p:ph type="pic" idx="2"/>
          </p:nvPr>
        </p:nvSpPr>
        <p:spPr>
          <a:xfrm>
            <a:off x="0" y="1"/>
            <a:ext cx="3759200" cy="6857999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12"/>
          <p:cNvSpPr txBox="1">
            <a:spLocks noGrp="1"/>
          </p:cNvSpPr>
          <p:nvPr>
            <p:ph type="body" idx="3"/>
          </p:nvPr>
        </p:nvSpPr>
        <p:spPr>
          <a:xfrm>
            <a:off x="558800" y="2108201"/>
            <a:ext cx="2641600" cy="244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eft Bar - Gradient">
  <p:cSld name="2_Left Bar - Gradien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0" y="1"/>
            <a:ext cx="3759200" cy="6858000"/>
          </a:xfrm>
          <a:prstGeom prst="rect">
            <a:avLst/>
          </a:prstGeom>
          <a:gradFill>
            <a:gsLst>
              <a:gs pos="0">
                <a:srgbClr val="1AB4FF"/>
              </a:gs>
              <a:gs pos="16000">
                <a:srgbClr val="33A7E8"/>
              </a:gs>
              <a:gs pos="79000">
                <a:srgbClr val="2A4788"/>
              </a:gs>
              <a:gs pos="100000">
                <a:srgbClr val="2A4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3844078" y="6535296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788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2A4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1"/>
          </p:nvPr>
        </p:nvSpPr>
        <p:spPr>
          <a:xfrm>
            <a:off x="558800" y="2108201"/>
            <a:ext cx="2641600" cy="244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7910" y="6518503"/>
            <a:ext cx="856911" cy="279808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3"/>
          <p:cNvSpPr txBox="1">
            <a:spLocks noGrp="1"/>
          </p:cNvSpPr>
          <p:nvPr>
            <p:ph type="body" idx="2"/>
          </p:nvPr>
        </p:nvSpPr>
        <p:spPr>
          <a:xfrm>
            <a:off x="4063999" y="478344"/>
            <a:ext cx="7635476" cy="57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Bar - Dark Blue">
  <p:cSld name="Left Bar - Dark Blue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/>
          <p:nvPr/>
        </p:nvSpPr>
        <p:spPr>
          <a:xfrm>
            <a:off x="0" y="1"/>
            <a:ext cx="3759200" cy="6858000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4"/>
          <p:cNvSpPr txBox="1">
            <a:spLocks noGrp="1"/>
          </p:cNvSpPr>
          <p:nvPr>
            <p:ph type="body" idx="1"/>
          </p:nvPr>
        </p:nvSpPr>
        <p:spPr>
          <a:xfrm>
            <a:off x="558800" y="2108201"/>
            <a:ext cx="2641600" cy="244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14"/>
          <p:cNvSpPr txBox="1"/>
          <p:nvPr/>
        </p:nvSpPr>
        <p:spPr>
          <a:xfrm>
            <a:off x="3844078" y="6535296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788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2A4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7910" y="6518503"/>
            <a:ext cx="856911" cy="279808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 txBox="1">
            <a:spLocks noGrp="1"/>
          </p:cNvSpPr>
          <p:nvPr>
            <p:ph type="body" idx="2"/>
          </p:nvPr>
        </p:nvSpPr>
        <p:spPr>
          <a:xfrm>
            <a:off x="4063999" y="478344"/>
            <a:ext cx="7635476" cy="57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eft Bar - Light Blue">
  <p:cSld name="Left Bar - Light Blu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5"/>
          <p:cNvSpPr/>
          <p:nvPr/>
        </p:nvSpPr>
        <p:spPr>
          <a:xfrm>
            <a:off x="0" y="1"/>
            <a:ext cx="3759200" cy="6858000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5"/>
          <p:cNvSpPr txBox="1">
            <a:spLocks noGrp="1"/>
          </p:cNvSpPr>
          <p:nvPr>
            <p:ph type="body" idx="1"/>
          </p:nvPr>
        </p:nvSpPr>
        <p:spPr>
          <a:xfrm>
            <a:off x="558800" y="2108201"/>
            <a:ext cx="2641600" cy="244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5"/>
          <p:cNvSpPr txBox="1"/>
          <p:nvPr/>
        </p:nvSpPr>
        <p:spPr>
          <a:xfrm>
            <a:off x="3844078" y="6535296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788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2A4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3" name="Google Shape;83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7910" y="6518503"/>
            <a:ext cx="856911" cy="279808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5"/>
          <p:cNvSpPr txBox="1">
            <a:spLocks noGrp="1"/>
          </p:cNvSpPr>
          <p:nvPr>
            <p:ph type="body" idx="2"/>
          </p:nvPr>
        </p:nvSpPr>
        <p:spPr>
          <a:xfrm>
            <a:off x="4063999" y="478344"/>
            <a:ext cx="7635476" cy="57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aptop - Gradient">
  <p:cSld name="Laptop - Gradien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7544"/>
            <a:ext cx="12192000" cy="6850456"/>
          </a:xfrm>
          <a:custGeom>
            <a:avLst/>
            <a:gdLst/>
            <a:ahLst/>
            <a:cxnLst/>
            <a:rect l="l" t="t" r="r" b="b"/>
            <a:pathLst>
              <a:path w="9144000" h="5137842" extrusionOk="0">
                <a:moveTo>
                  <a:pt x="1841721" y="957651"/>
                </a:moveTo>
                <a:lnTo>
                  <a:pt x="1841721" y="4300256"/>
                </a:lnTo>
                <a:lnTo>
                  <a:pt x="7363046" y="4300256"/>
                </a:lnTo>
                <a:lnTo>
                  <a:pt x="7363046" y="957651"/>
                </a:ln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5137842"/>
                </a:lnTo>
                <a:lnTo>
                  <a:pt x="0" y="5137842"/>
                </a:lnTo>
                <a:close/>
              </a:path>
            </a:pathLst>
          </a:cu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24523" y="931284"/>
            <a:ext cx="9142955" cy="5446867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6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0" y="2"/>
            <a:ext cx="12192000" cy="1021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ark Blue">
  <p:cSld name="Blank - Dark Blue">
    <p:bg>
      <p:bgPr>
        <a:solidFill>
          <a:srgbClr val="2A4788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Light Blue">
  <p:cSld name="Blank - Light Blue">
    <p:bg>
      <p:bgPr>
        <a:solidFill>
          <a:srgbClr val="1AB4FF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4_Title and Content">
  <p:cSld name="14_Title and Content">
    <p:bg>
      <p:bgPr>
        <a:solidFill>
          <a:srgbClr val="2A478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/>
          <p:nvPr/>
        </p:nvSpPr>
        <p:spPr>
          <a:xfrm>
            <a:off x="554183" y="-4874"/>
            <a:ext cx="11083636" cy="787401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1920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9"/>
          <p:cNvSpPr txBox="1"/>
          <p:nvPr/>
        </p:nvSpPr>
        <p:spPr>
          <a:xfrm>
            <a:off x="113206" y="6541123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" name="Google Shape;101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7292" y="6541124"/>
            <a:ext cx="789577" cy="2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>
            <a:spLocks noGrp="1"/>
          </p:cNvSpPr>
          <p:nvPr>
            <p:ph type="pic" idx="2"/>
          </p:nvPr>
        </p:nvSpPr>
        <p:spPr>
          <a:xfrm>
            <a:off x="1662072" y="1135835"/>
            <a:ext cx="8867856" cy="5262360"/>
          </a:xfrm>
          <a:prstGeom prst="rect">
            <a:avLst/>
          </a:prstGeom>
          <a:noFill/>
          <a:ln>
            <a:noFill/>
          </a:ln>
        </p:spPr>
      </p:sp>
      <p:sp>
        <p:nvSpPr>
          <p:cNvPr id="103" name="Google Shape;103;p19"/>
          <p:cNvSpPr/>
          <p:nvPr/>
        </p:nvSpPr>
        <p:spPr>
          <a:xfrm>
            <a:off x="-2" y="6398195"/>
            <a:ext cx="12192003" cy="425359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7292" y="6547232"/>
            <a:ext cx="789577" cy="234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9"/>
          <p:cNvPicPr preferRelativeResize="0"/>
          <p:nvPr/>
        </p:nvPicPr>
        <p:blipFill rotWithShape="1">
          <a:blip r:embed="rId3">
            <a:alphaModFix/>
          </a:blip>
          <a:srcRect t="-10" b="-915011"/>
          <a:stretch/>
        </p:blipFill>
        <p:spPr>
          <a:xfrm>
            <a:off x="1642534" y="787400"/>
            <a:ext cx="8906933" cy="5705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9"/>
          <p:cNvSpPr txBox="1"/>
          <p:nvPr/>
        </p:nvSpPr>
        <p:spPr>
          <a:xfrm>
            <a:off x="19456" y="6534084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© 2019 Coupa Software, Inc. – All Rights Reserved</a:t>
            </a:r>
            <a:endParaRPr sz="2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5_Title and Content">
  <p:cSld name="25_Title and Content">
    <p:bg>
      <p:bgPr>
        <a:solidFill>
          <a:srgbClr val="2A4788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/>
        </p:nvSpPr>
        <p:spPr>
          <a:xfrm>
            <a:off x="113206" y="6541123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A5A5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A5A5A5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A5A5A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7292" y="6541124"/>
            <a:ext cx="789577" cy="2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/>
          <p:nvPr/>
        </p:nvSpPr>
        <p:spPr>
          <a:xfrm>
            <a:off x="554183" y="-4874"/>
            <a:ext cx="11083636" cy="787401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20"/>
          <p:cNvSpPr/>
          <p:nvPr/>
        </p:nvSpPr>
        <p:spPr>
          <a:xfrm>
            <a:off x="-2" y="6172201"/>
            <a:ext cx="12192003" cy="651353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0067" y="765652"/>
            <a:ext cx="9431868" cy="5640627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0"/>
          <p:cNvSpPr>
            <a:spLocks noGrp="1"/>
          </p:cNvSpPr>
          <p:nvPr>
            <p:ph type="pic" idx="2"/>
          </p:nvPr>
        </p:nvSpPr>
        <p:spPr>
          <a:xfrm>
            <a:off x="2361184" y="1165353"/>
            <a:ext cx="7441184" cy="4492849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20"/>
          <p:cNvSpPr txBox="1">
            <a:spLocks noGrp="1"/>
          </p:cNvSpPr>
          <p:nvPr>
            <p:ph type="body" idx="1"/>
          </p:nvPr>
        </p:nvSpPr>
        <p:spPr>
          <a:xfrm>
            <a:off x="0" y="1"/>
            <a:ext cx="12192000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15" name="Google Shape;115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67292" y="6547232"/>
            <a:ext cx="789577" cy="2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/>
          <p:nvPr/>
        </p:nvSpPr>
        <p:spPr>
          <a:xfrm>
            <a:off x="19456" y="6534084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 © 2019 Coupa Software, Inc. – All Rights Reserved</a:t>
            </a:r>
            <a:endParaRPr sz="2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9_Title and Content">
  <p:cSld name="9_Title and Content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1"/>
          <p:cNvSpPr txBox="1">
            <a:spLocks noGrp="1"/>
          </p:cNvSpPr>
          <p:nvPr>
            <p:ph type="body" idx="1"/>
          </p:nvPr>
        </p:nvSpPr>
        <p:spPr>
          <a:xfrm>
            <a:off x="508000" y="3643865"/>
            <a:ext cx="4241800" cy="27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21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1" name="Google Shape;121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7292" y="6541124"/>
            <a:ext cx="789577" cy="2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21"/>
          <p:cNvSpPr txBox="1">
            <a:spLocks noGrp="1"/>
          </p:cNvSpPr>
          <p:nvPr>
            <p:ph type="body" idx="2"/>
          </p:nvPr>
        </p:nvSpPr>
        <p:spPr>
          <a:xfrm>
            <a:off x="476069" y="1600200"/>
            <a:ext cx="4273732" cy="176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21"/>
          <p:cNvSpPr txBox="1"/>
          <p:nvPr/>
        </p:nvSpPr>
        <p:spPr>
          <a:xfrm>
            <a:off x="19456" y="6534084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 © 2019 Coupa Software, Inc. – All Rights Reserved</a:t>
            </a:r>
            <a:endParaRPr sz="267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Upper White">
  <p:cSld name="1_Content Upper White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838200" y="1295401"/>
            <a:ext cx="10515600" cy="470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4747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2"/>
          </p:nvPr>
        </p:nvSpPr>
        <p:spPr>
          <a:xfrm>
            <a:off x="182360" y="149305"/>
            <a:ext cx="11685549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4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4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0_Title and Content">
  <p:cSld name="10_Title and Content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508000" y="3643865"/>
            <a:ext cx="4241800" cy="27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7" name="Google Shape;127;p22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7292" y="6541124"/>
            <a:ext cx="789577" cy="2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2"/>
          <p:cNvSpPr txBox="1">
            <a:spLocks noGrp="1"/>
          </p:cNvSpPr>
          <p:nvPr>
            <p:ph type="body" idx="2"/>
          </p:nvPr>
        </p:nvSpPr>
        <p:spPr>
          <a:xfrm>
            <a:off x="476069" y="1600200"/>
            <a:ext cx="4273732" cy="176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2"/>
          <p:cNvSpPr txBox="1"/>
          <p:nvPr/>
        </p:nvSpPr>
        <p:spPr>
          <a:xfrm>
            <a:off x="19456" y="6534084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 © 2019 Coupa Software, Inc. – All Rights Reserved</a:t>
            </a:r>
            <a:endParaRPr sz="267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3_Title and Content">
  <p:cSld name="13_Title and Conten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3"/>
          <p:cNvSpPr txBox="1">
            <a:spLocks noGrp="1"/>
          </p:cNvSpPr>
          <p:nvPr>
            <p:ph type="body" idx="1"/>
          </p:nvPr>
        </p:nvSpPr>
        <p:spPr>
          <a:xfrm>
            <a:off x="508000" y="3643865"/>
            <a:ext cx="4241800" cy="2776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3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5" name="Google Shape;1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67292" y="6541124"/>
            <a:ext cx="789577" cy="234569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3"/>
          <p:cNvSpPr txBox="1">
            <a:spLocks noGrp="1"/>
          </p:cNvSpPr>
          <p:nvPr>
            <p:ph type="body" idx="2"/>
          </p:nvPr>
        </p:nvSpPr>
        <p:spPr>
          <a:xfrm>
            <a:off x="476069" y="1600200"/>
            <a:ext cx="4273732" cy="1768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7" name="Google Shape;137;p23"/>
          <p:cNvSpPr txBox="1"/>
          <p:nvPr/>
        </p:nvSpPr>
        <p:spPr>
          <a:xfrm>
            <a:off x="19456" y="6534084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 © 2019 Coupa Software, Inc. – All Rights Reserved</a:t>
            </a:r>
            <a:endParaRPr sz="267" b="0" i="0" u="none" strike="noStrike" cap="none">
              <a:solidFill>
                <a:srgbClr val="BFBFB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Upper - White">
  <p:cSld name="Content Upper - White">
    <p:bg>
      <p:bgPr>
        <a:solidFill>
          <a:schemeClr val="lt1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182361" y="149305"/>
            <a:ext cx="10428700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AB4FF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1AB4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4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24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2" name="Google Shape;14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835401" y="6599582"/>
            <a:ext cx="2218553" cy="165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4"/>
          <p:cNvPicPr preferRelativeResize="0"/>
          <p:nvPr/>
        </p:nvPicPr>
        <p:blipFill rotWithShape="1">
          <a:blip r:embed="rId3">
            <a:alphaModFix amt="50000"/>
          </a:blip>
          <a:srcRect/>
          <a:stretch/>
        </p:blipFill>
        <p:spPr>
          <a:xfrm>
            <a:off x="10601738" y="198415"/>
            <a:ext cx="1417981" cy="393884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4"/>
          <p:cNvSpPr txBox="1"/>
          <p:nvPr/>
        </p:nvSpPr>
        <p:spPr>
          <a:xfrm>
            <a:off x="-54044" y="6569779"/>
            <a:ext cx="2541871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24"/>
          <p:cNvSpPr txBox="1">
            <a:spLocks noGrp="1"/>
          </p:cNvSpPr>
          <p:nvPr>
            <p:ph type="body" idx="2"/>
          </p:nvPr>
        </p:nvSpPr>
        <p:spPr>
          <a:xfrm>
            <a:off x="203200" y="1354667"/>
            <a:ext cx="11724640" cy="4741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10294B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10294B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94B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10294B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94B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10294B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94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10294B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10294B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10294B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Upper - White">
  <p:cSld name="1_Content Upper - White"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838200" y="1295401"/>
            <a:ext cx="10515600" cy="470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5"/>
          <p:cNvSpPr txBox="1">
            <a:spLocks noGrp="1"/>
          </p:cNvSpPr>
          <p:nvPr>
            <p:ph type="body" idx="2"/>
          </p:nvPr>
        </p:nvSpPr>
        <p:spPr>
          <a:xfrm>
            <a:off x="182360" y="149305"/>
            <a:ext cx="11685549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788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5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5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5"/>
          <p:cNvSpPr txBox="1"/>
          <p:nvPr/>
        </p:nvSpPr>
        <p:spPr>
          <a:xfrm>
            <a:off x="-21750" y="6545555"/>
            <a:ext cx="31238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Content Upper White">
  <p:cSld name="3_Content Upper White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182360" y="149305"/>
            <a:ext cx="11685549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788"/>
              </a:buClr>
              <a:buSzPts val="2000"/>
              <a:buFont typeface="Arial"/>
              <a:buNone/>
              <a:defRPr sz="2667" b="1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5"/>
          <p:cNvSpPr/>
          <p:nvPr/>
        </p:nvSpPr>
        <p:spPr>
          <a:xfrm>
            <a:off x="0" y="6470469"/>
            <a:ext cx="12192000" cy="387532"/>
          </a:xfrm>
          <a:prstGeom prst="rect">
            <a:avLst/>
          </a:prstGeom>
          <a:solidFill>
            <a:srgbClr val="2A4788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5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Gradient">
  <p:cSld name="Blank - Gradient">
    <p:bg>
      <p:bgPr>
        <a:gradFill>
          <a:gsLst>
            <a:gs pos="0">
              <a:srgbClr val="1AB4FF"/>
            </a:gs>
            <a:gs pos="16000">
              <a:srgbClr val="33A7E8"/>
            </a:gs>
            <a:gs pos="71000">
              <a:srgbClr val="2A4788"/>
            </a:gs>
            <a:gs pos="100000">
              <a:srgbClr val="2A47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Gradient">
  <p:cSld name="Title - Gradient">
    <p:bg>
      <p:bgPr>
        <a:gradFill>
          <a:gsLst>
            <a:gs pos="0">
              <a:srgbClr val="1AB4FF"/>
            </a:gs>
            <a:gs pos="16000">
              <a:srgbClr val="33A7E8"/>
            </a:gs>
            <a:gs pos="71000">
              <a:srgbClr val="2A4788"/>
            </a:gs>
            <a:gs pos="100000">
              <a:srgbClr val="2A47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ctrTitle"/>
          </p:nvPr>
        </p:nvSpPr>
        <p:spPr>
          <a:xfrm>
            <a:off x="0" y="2435816"/>
            <a:ext cx="12192000" cy="99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subTitle" idx="1"/>
          </p:nvPr>
        </p:nvSpPr>
        <p:spPr>
          <a:xfrm>
            <a:off x="0" y="3519831"/>
            <a:ext cx="12192000" cy="53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7"/>
          <p:cNvSpPr txBox="1"/>
          <p:nvPr/>
        </p:nvSpPr>
        <p:spPr>
          <a:xfrm>
            <a:off x="-54043" y="6569779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" name="Google Shape;37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094" y="6407368"/>
            <a:ext cx="1196949" cy="39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Left Bar - Gradient">
  <p:cSld name="1_Left Bar - Gradien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/>
          <p:nvPr/>
        </p:nvSpPr>
        <p:spPr>
          <a:xfrm>
            <a:off x="0" y="1"/>
            <a:ext cx="3759200" cy="6858000"/>
          </a:xfrm>
          <a:prstGeom prst="rect">
            <a:avLst/>
          </a:prstGeom>
          <a:gradFill>
            <a:gsLst>
              <a:gs pos="0">
                <a:srgbClr val="1AB4FF"/>
              </a:gs>
              <a:gs pos="16000">
                <a:srgbClr val="33A7E8"/>
              </a:gs>
              <a:gs pos="79000">
                <a:srgbClr val="2A4788"/>
              </a:gs>
              <a:gs pos="100000">
                <a:srgbClr val="2A478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3844078" y="6535296"/>
            <a:ext cx="2955273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A4788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rgbClr val="2A4788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rgbClr val="2A47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8"/>
          <p:cNvSpPr txBox="1">
            <a:spLocks noGrp="1"/>
          </p:cNvSpPr>
          <p:nvPr>
            <p:ph type="body" idx="1"/>
          </p:nvPr>
        </p:nvSpPr>
        <p:spPr>
          <a:xfrm>
            <a:off x="558800" y="2108201"/>
            <a:ext cx="2641600" cy="2446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2" name="Google Shape;42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7910" y="6518503"/>
            <a:ext cx="856911" cy="279808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4063999" y="478344"/>
            <a:ext cx="7635476" cy="5706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74747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474747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rgbClr val="474747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- Light Blue">
  <p:cSld name="Title - Light Blue">
    <p:bg>
      <p:bgPr>
        <a:solidFill>
          <a:srgbClr val="1AB4FF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 txBox="1">
            <a:spLocks noGrp="1"/>
          </p:cNvSpPr>
          <p:nvPr>
            <p:ph type="ctrTitle"/>
          </p:nvPr>
        </p:nvSpPr>
        <p:spPr>
          <a:xfrm>
            <a:off x="0" y="2435816"/>
            <a:ext cx="12192000" cy="993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ubTitle" idx="1"/>
          </p:nvPr>
        </p:nvSpPr>
        <p:spPr>
          <a:xfrm>
            <a:off x="0" y="3519831"/>
            <a:ext cx="12192000" cy="534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9"/>
          <p:cNvSpPr txBox="1"/>
          <p:nvPr/>
        </p:nvSpPr>
        <p:spPr>
          <a:xfrm>
            <a:off x="-54043" y="6569779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" name="Google Shape;4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883094" y="6407368"/>
            <a:ext cx="1196949" cy="390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Upper Gradient">
  <p:cSld name="Content Upper Gradient">
    <p:bg>
      <p:bgPr>
        <a:gradFill>
          <a:gsLst>
            <a:gs pos="0">
              <a:srgbClr val="1AB4FF"/>
            </a:gs>
            <a:gs pos="16000">
              <a:srgbClr val="33A7E8"/>
            </a:gs>
            <a:gs pos="71000">
              <a:srgbClr val="2A4788"/>
            </a:gs>
            <a:gs pos="100000">
              <a:srgbClr val="2A47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>
            <a:spLocks noGrp="1"/>
          </p:cNvSpPr>
          <p:nvPr>
            <p:ph type="body" idx="1"/>
          </p:nvPr>
        </p:nvSpPr>
        <p:spPr>
          <a:xfrm>
            <a:off x="838200" y="1295401"/>
            <a:ext cx="10515600" cy="4707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667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body" idx="2"/>
          </p:nvPr>
        </p:nvSpPr>
        <p:spPr>
          <a:xfrm>
            <a:off x="182361" y="149305"/>
            <a:ext cx="11677831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0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0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" name="Google Shape;5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ontent Upper Gradient">
  <p:cSld name="1_Content Upper Gradient">
    <p:bg>
      <p:bgPr>
        <a:gradFill>
          <a:gsLst>
            <a:gs pos="0">
              <a:srgbClr val="1AB4FF"/>
            </a:gs>
            <a:gs pos="16000">
              <a:srgbClr val="33A7E8"/>
            </a:gs>
            <a:gs pos="71000">
              <a:srgbClr val="2A4788"/>
            </a:gs>
            <a:gs pos="100000">
              <a:srgbClr val="2A4788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>
            <a:off x="182361" y="149305"/>
            <a:ext cx="11677831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667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11"/>
          <p:cNvSpPr/>
          <p:nvPr/>
        </p:nvSpPr>
        <p:spPr>
          <a:xfrm>
            <a:off x="-96890" y="163853"/>
            <a:ext cx="238879" cy="764495"/>
          </a:xfrm>
          <a:prstGeom prst="rect">
            <a:avLst/>
          </a:prstGeom>
          <a:solidFill>
            <a:srgbClr val="1AB4FF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1"/>
          <p:cNvSpPr txBox="1"/>
          <p:nvPr/>
        </p:nvSpPr>
        <p:spPr>
          <a:xfrm>
            <a:off x="-21750" y="6545555"/>
            <a:ext cx="3123804" cy="246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Arial"/>
              <a:buNone/>
            </a:pPr>
            <a:r>
              <a:rPr lang="en-US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Coupa Software, Inc. – Confidential – ©All Rights Reserved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" name="Google Shape;5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173793" y="6519334"/>
            <a:ext cx="862991" cy="2817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gle/Fy8hZ6fzEoiBdQYE8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"/>
          <p:cNvSpPr/>
          <p:nvPr/>
        </p:nvSpPr>
        <p:spPr>
          <a:xfrm>
            <a:off x="4762865" y="1606762"/>
            <a:ext cx="2232000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"/>
          <p:cNvSpPr/>
          <p:nvPr/>
        </p:nvSpPr>
        <p:spPr>
          <a:xfrm>
            <a:off x="7189015" y="1606762"/>
            <a:ext cx="2349577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"/>
          <p:cNvSpPr/>
          <p:nvPr/>
        </p:nvSpPr>
        <p:spPr>
          <a:xfrm>
            <a:off x="9740544" y="1606762"/>
            <a:ext cx="2232000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"/>
          <p:cNvSpPr/>
          <p:nvPr/>
        </p:nvSpPr>
        <p:spPr>
          <a:xfrm>
            <a:off x="2263806" y="3730886"/>
            <a:ext cx="2274295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"/>
          <p:cNvSpPr/>
          <p:nvPr/>
        </p:nvSpPr>
        <p:spPr>
          <a:xfrm>
            <a:off x="4735251" y="3730886"/>
            <a:ext cx="2232000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1"/>
          <p:cNvSpPr/>
          <p:nvPr/>
        </p:nvSpPr>
        <p:spPr>
          <a:xfrm>
            <a:off x="7189015" y="3730886"/>
            <a:ext cx="2349577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"/>
          <p:cNvSpPr/>
          <p:nvPr/>
        </p:nvSpPr>
        <p:spPr>
          <a:xfrm>
            <a:off x="9740544" y="3730886"/>
            <a:ext cx="2232000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"/>
          <p:cNvSpPr/>
          <p:nvPr/>
        </p:nvSpPr>
        <p:spPr>
          <a:xfrm>
            <a:off x="2263806" y="1606762"/>
            <a:ext cx="2274295" cy="1838352"/>
          </a:xfrm>
          <a:prstGeom prst="rect">
            <a:avLst/>
          </a:prstGeom>
          <a:solidFill>
            <a:srgbClr val="D8D8D8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"/>
          <p:cNvSpPr txBox="1">
            <a:spLocks noGrp="1"/>
          </p:cNvSpPr>
          <p:nvPr>
            <p:ph type="body" idx="2"/>
          </p:nvPr>
        </p:nvSpPr>
        <p:spPr>
          <a:xfrm>
            <a:off x="182360" y="149305"/>
            <a:ext cx="11685549" cy="778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/>
          <a:p>
            <a:pPr marL="609585" marR="0" lvl="0" indent="-304791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A4788"/>
              </a:buClr>
              <a:buSzPts val="2000"/>
              <a:buFont typeface="Arial"/>
              <a:buNone/>
            </a:pPr>
            <a:r>
              <a:rPr lang="en-US"/>
              <a:t>Sourcing Advantage 2023 Event Timeline</a:t>
            </a:r>
            <a:endParaRPr/>
          </a:p>
        </p:txBody>
      </p:sp>
      <p:sp>
        <p:nvSpPr>
          <p:cNvPr id="166" name="Google Shape;166;p1"/>
          <p:cNvSpPr/>
          <p:nvPr/>
        </p:nvSpPr>
        <p:spPr>
          <a:xfrm>
            <a:off x="220938" y="1793714"/>
            <a:ext cx="1980000" cy="1440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NA</a:t>
            </a:r>
            <a:endParaRPr/>
          </a:p>
        </p:txBody>
      </p:sp>
      <p:sp>
        <p:nvSpPr>
          <p:cNvPr id="167" name="Google Shape;167;p1"/>
          <p:cNvSpPr/>
          <p:nvPr/>
        </p:nvSpPr>
        <p:spPr>
          <a:xfrm>
            <a:off x="220938" y="3881007"/>
            <a:ext cx="1980000" cy="1440000"/>
          </a:xfrm>
          <a:prstGeom prst="homePlate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EMEA</a:t>
            </a:r>
            <a:endParaRPr/>
          </a:p>
        </p:txBody>
      </p:sp>
      <p:sp>
        <p:nvSpPr>
          <p:cNvPr id="168" name="Google Shape;168;p1"/>
          <p:cNvSpPr/>
          <p:nvPr/>
        </p:nvSpPr>
        <p:spPr>
          <a:xfrm>
            <a:off x="2263806" y="5877300"/>
            <a:ext cx="5867139" cy="512693"/>
          </a:xfrm>
          <a:prstGeom prst="roundRect">
            <a:avLst>
              <a:gd name="adj" fmla="val 5556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Potential Categories</a:t>
            </a:r>
            <a:r>
              <a:rPr lang="en-US" sz="1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buSzPts val="1400"/>
            </a:pPr>
            <a:r>
              <a:rPr lang="en-US" i="1" dirty="0">
                <a:solidFill>
                  <a:sysClr val="windowText" lastClr="000000"/>
                </a:solidFill>
              </a:rPr>
              <a:t>Air Freight, Ocean Freight, Fleet Parts, Fuel, Utilities</a:t>
            </a:r>
          </a:p>
        </p:txBody>
      </p:sp>
      <p:sp>
        <p:nvSpPr>
          <p:cNvPr id="169" name="Google Shape;169;p1"/>
          <p:cNvSpPr txBox="1"/>
          <p:nvPr/>
        </p:nvSpPr>
        <p:spPr>
          <a:xfrm>
            <a:off x="8184011" y="6072327"/>
            <a:ext cx="3102131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*</a:t>
            </a:r>
            <a:r>
              <a:rPr lang="en-US" sz="1400" b="0" i="1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Suggest Additional Categories Here</a:t>
            </a:r>
            <a:endParaRPr sz="1400" b="0" i="1" u="none" strike="noStrike" cap="non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70" name="Google Shape;170;p1"/>
          <p:cNvGraphicFramePr/>
          <p:nvPr/>
        </p:nvGraphicFramePr>
        <p:xfrm>
          <a:off x="2181607" y="981519"/>
          <a:ext cx="2498850" cy="4757675"/>
        </p:xfrm>
        <a:graphic>
          <a:graphicData uri="http://schemas.openxmlformats.org/drawingml/2006/table">
            <a:tbl>
              <a:tblPr firstRow="1" bandRow="1">
                <a:noFill/>
                <a:tableStyleId>{B059D73F-6FAF-44EB-9E8E-048F6A1F4214}</a:tableStyleId>
              </a:tblPr>
              <a:tblGrid>
                <a:gridCol w="2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Parcel &amp; Courier Freight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MRO Supplies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Packaging Supplies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Parcel &amp; Courier Freight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MRO Supplies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/>
                        <a:t>Pallets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1" name="Google Shape;171;p1"/>
          <p:cNvGraphicFramePr/>
          <p:nvPr/>
        </p:nvGraphicFramePr>
        <p:xfrm>
          <a:off x="4623468" y="997341"/>
          <a:ext cx="2498850" cy="4757675"/>
        </p:xfrm>
        <a:graphic>
          <a:graphicData uri="http://schemas.openxmlformats.org/drawingml/2006/table">
            <a:tbl>
              <a:tblPr firstRow="1" bandRow="1">
                <a:noFill/>
                <a:tableStyleId>{B059D73F-6FAF-44EB-9E8E-048F6A1F4214}</a:tableStyleId>
              </a:tblPr>
              <a:tblGrid>
                <a:gridCol w="2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</a:rPr>
                        <a:t>Janitorial Services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</a:rPr>
                        <a:t>Office Furniture &amp; Office Design Services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</a:rPr>
                        <a:t>Pallets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</a:rPr>
                        <a:t>Janitorial Services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</a:rPr>
                        <a:t>Office Furniture &amp; Office Design Services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endParaRPr sz="1600" u="none" strike="noStrike" cap="none">
                        <a:solidFill>
                          <a:schemeClr val="dk2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US" sz="1600" u="none" strike="noStrike" cap="none">
                          <a:solidFill>
                            <a:schemeClr val="dk2"/>
                          </a:solidFill>
                        </a:rPr>
                        <a:t>Testing Services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2" name="Google Shape;172;p1"/>
          <p:cNvGraphicFramePr/>
          <p:nvPr/>
        </p:nvGraphicFramePr>
        <p:xfrm>
          <a:off x="7084162" y="997341"/>
          <a:ext cx="2498850" cy="4757675"/>
        </p:xfrm>
        <a:graphic>
          <a:graphicData uri="http://schemas.openxmlformats.org/drawingml/2006/table">
            <a:tbl>
              <a:tblPr firstRow="1" bandRow="1">
                <a:noFill/>
                <a:tableStyleId>{B059D73F-6FAF-44EB-9E8E-048F6A1F4214}</a:tableStyleId>
              </a:tblPr>
              <a:tblGrid>
                <a:gridCol w="2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SaaS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MRO Supplies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Utilities (REC)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SaaS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MRO Supplies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Marketing</a:t>
                      </a:r>
                      <a:r>
                        <a:rPr lang="en-US" sz="1600"/>
                        <a:t> &amp; Events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3" name="Google Shape;173;p1"/>
          <p:cNvGraphicFramePr/>
          <p:nvPr/>
        </p:nvGraphicFramePr>
        <p:xfrm>
          <a:off x="9544857" y="997341"/>
          <a:ext cx="2498850" cy="4757675"/>
        </p:xfrm>
        <a:graphic>
          <a:graphicData uri="http://schemas.openxmlformats.org/drawingml/2006/table">
            <a:tbl>
              <a:tblPr firstRow="1" bandRow="1">
                <a:noFill/>
                <a:tableStyleId>{B059D73F-6FAF-44EB-9E8E-048F6A1F4214}</a:tableStyleId>
              </a:tblPr>
              <a:tblGrid>
                <a:gridCol w="249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38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Facility Maintenance 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Catering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Travel</a:t>
                      </a:r>
                      <a:endParaRPr sz="1600" u="none" strike="noStrike" cap="none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69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Waste Management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Material Handling Equipment</a:t>
                      </a:r>
                      <a:endParaRPr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u="none" strike="noStrike" cap="none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u="none" strike="noStrike" cap="none"/>
                        <a:t>Travel</a:t>
                      </a:r>
                      <a:endParaRPr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74" name="Google Shape;174;p1"/>
          <p:cNvCxnSpPr/>
          <p:nvPr/>
        </p:nvCxnSpPr>
        <p:spPr>
          <a:xfrm>
            <a:off x="2263806" y="3577701"/>
            <a:ext cx="9604103" cy="0"/>
          </a:xfrm>
          <a:prstGeom prst="straightConnector1">
            <a:avLst/>
          </a:prstGeom>
          <a:noFill/>
          <a:ln w="1587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5" name="Google Shape;175;p1"/>
          <p:cNvCxnSpPr/>
          <p:nvPr/>
        </p:nvCxnSpPr>
        <p:spPr>
          <a:xfrm>
            <a:off x="4623468" y="1083076"/>
            <a:ext cx="0" cy="451873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6" name="Google Shape;176;p1"/>
          <p:cNvCxnSpPr/>
          <p:nvPr/>
        </p:nvCxnSpPr>
        <p:spPr>
          <a:xfrm>
            <a:off x="7084162" y="1083076"/>
            <a:ext cx="0" cy="451873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cxnSp>
        <p:nvCxnSpPr>
          <p:cNvPr id="177" name="Google Shape;177;p1"/>
          <p:cNvCxnSpPr/>
          <p:nvPr/>
        </p:nvCxnSpPr>
        <p:spPr>
          <a:xfrm>
            <a:off x="9649709" y="1083076"/>
            <a:ext cx="0" cy="4518734"/>
          </a:xfrm>
          <a:prstGeom prst="straightConnector1">
            <a:avLst/>
          </a:prstGeom>
          <a:noFill/>
          <a:ln w="9525" cap="flat" cmpd="sng">
            <a:solidFill>
              <a:srgbClr val="7F7F7F"/>
            </a:solidFill>
            <a:prstDash val="dash"/>
            <a:round/>
            <a:headEnd type="none" w="sm" len="sm"/>
            <a:tailEnd type="none" w="sm" len="sm"/>
          </a:ln>
        </p:spPr>
      </p:cxnSp>
      <p:sp>
        <p:nvSpPr>
          <p:cNvPr id="178" name="Google Shape;178;p1"/>
          <p:cNvSpPr/>
          <p:nvPr/>
        </p:nvSpPr>
        <p:spPr>
          <a:xfrm>
            <a:off x="2263806" y="1081408"/>
            <a:ext cx="2292974" cy="403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Q1</a:t>
            </a:r>
            <a:endParaRPr/>
          </a:p>
        </p:txBody>
      </p:sp>
      <p:sp>
        <p:nvSpPr>
          <p:cNvPr id="179" name="Google Shape;179;p1"/>
          <p:cNvSpPr/>
          <p:nvPr/>
        </p:nvSpPr>
        <p:spPr>
          <a:xfrm>
            <a:off x="4728320" y="1081408"/>
            <a:ext cx="2289153" cy="403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Q2</a:t>
            </a:r>
            <a:endParaRPr/>
          </a:p>
        </p:txBody>
      </p:sp>
      <p:sp>
        <p:nvSpPr>
          <p:cNvPr id="180" name="Google Shape;180;p1"/>
          <p:cNvSpPr/>
          <p:nvPr/>
        </p:nvSpPr>
        <p:spPr>
          <a:xfrm>
            <a:off x="7178408" y="1081408"/>
            <a:ext cx="2375326" cy="403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/>
          </a:p>
        </p:txBody>
      </p:sp>
      <p:sp>
        <p:nvSpPr>
          <p:cNvPr id="181" name="Google Shape;181;p1"/>
          <p:cNvSpPr/>
          <p:nvPr/>
        </p:nvSpPr>
        <p:spPr>
          <a:xfrm>
            <a:off x="9735077" y="1081408"/>
            <a:ext cx="2241185" cy="4030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Q4</a:t>
            </a:r>
            <a:endParaRPr/>
          </a:p>
        </p:txBody>
      </p:sp>
      <p:sp>
        <p:nvSpPr>
          <p:cNvPr id="182" name="Google Shape;182;p1"/>
          <p:cNvSpPr txBox="1"/>
          <p:nvPr/>
        </p:nvSpPr>
        <p:spPr>
          <a:xfrm>
            <a:off x="5330940" y="1445871"/>
            <a:ext cx="10791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By Jan ’23</a:t>
            </a:r>
            <a:endParaRPr/>
          </a:p>
        </p:txBody>
      </p:sp>
      <p:sp>
        <p:nvSpPr>
          <p:cNvPr id="183" name="Google Shape;183;p1"/>
          <p:cNvSpPr txBox="1"/>
          <p:nvPr/>
        </p:nvSpPr>
        <p:spPr>
          <a:xfrm>
            <a:off x="7822062" y="1450891"/>
            <a:ext cx="107273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By Apr ’23</a:t>
            </a:r>
            <a:endParaRPr/>
          </a:p>
        </p:txBody>
      </p:sp>
      <p:sp>
        <p:nvSpPr>
          <p:cNvPr id="184" name="Google Shape;184;p1"/>
          <p:cNvSpPr txBox="1"/>
          <p:nvPr/>
        </p:nvSpPr>
        <p:spPr>
          <a:xfrm>
            <a:off x="10316098" y="1445871"/>
            <a:ext cx="107914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Register By Jun ’23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upa_Brand_Template_Theme">
  <a:themeElements>
    <a:clrScheme name="Coupa Colors">
      <a:dk1>
        <a:srgbClr val="2A4687"/>
      </a:dk1>
      <a:lt1>
        <a:srgbClr val="FFFFFF"/>
      </a:lt1>
      <a:dk2>
        <a:srgbClr val="2A4687"/>
      </a:dk2>
      <a:lt2>
        <a:srgbClr val="F4FAFC"/>
      </a:lt2>
      <a:accent1>
        <a:srgbClr val="19B3FF"/>
      </a:accent1>
      <a:accent2>
        <a:srgbClr val="F37024"/>
      </a:accent2>
      <a:accent3>
        <a:srgbClr val="2A4687"/>
      </a:accent3>
      <a:accent4>
        <a:srgbClr val="258ECC"/>
      </a:accent4>
      <a:accent5>
        <a:srgbClr val="19B3FF"/>
      </a:accent5>
      <a:accent6>
        <a:srgbClr val="F37024"/>
      </a:accent6>
      <a:hlink>
        <a:srgbClr val="19B3FF"/>
      </a:hlink>
      <a:folHlink>
        <a:srgbClr val="19B3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</Words>
  <Application>Microsoft Macintosh PowerPoint</Application>
  <PresentationFormat>Widescreen</PresentationFormat>
  <Paragraphs>54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Coupa_Brand_Template_Theme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Hughes</dc:creator>
  <cp:lastModifiedBy>Sharma, Ayush</cp:lastModifiedBy>
  <cp:revision>1</cp:revision>
  <dcterms:modified xsi:type="dcterms:W3CDTF">2022-06-15T15:49:38Z</dcterms:modified>
</cp:coreProperties>
</file>